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256" r:id="rId3"/>
    <p:sldId id="258" r:id="rId4"/>
    <p:sldId id="288" r:id="rId5"/>
    <p:sldId id="289" r:id="rId6"/>
    <p:sldId id="290" r:id="rId7"/>
    <p:sldId id="291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92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58" d="100"/>
          <a:sy n="58" d="100"/>
        </p:scale>
        <p:origin x="-186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INGSTON:Student%20simulation%20plot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KINGSTON:Student%20simulation%20plo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Probability of Student's Teacher Receiving RIF Notice</a:t>
            </a:r>
          </a:p>
        </c:rich>
      </c:tx>
      <c:layout>
        <c:manualLayout>
          <c:xMode val="edge"/>
          <c:yMode val="edge"/>
          <c:x val="0.24295795533770101"/>
          <c:y val="3.23741007194245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225420218815498E-2"/>
          <c:y val="0.17266187050359699"/>
          <c:w val="0.79225420218815501"/>
          <c:h val="0.708633093525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D080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Sheet2!$A$2:$A$7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Non-white</c:v>
                </c:pt>
                <c:pt idx="3">
                  <c:v>Black</c:v>
                </c:pt>
                <c:pt idx="4">
                  <c:v>Hispanic</c:v>
                </c:pt>
                <c:pt idx="5">
                  <c:v>Low-income</c:v>
                </c:pt>
              </c:strCache>
            </c:strRef>
          </c:cat>
          <c:val>
            <c:numRef>
              <c:f>Sheet2!$B$2:$B$7</c:f>
              <c:numCache>
                <c:formatCode>0.0%</c:formatCode>
                <c:ptCount val="6"/>
                <c:pt idx="0">
                  <c:v>2.4E-2</c:v>
                </c:pt>
                <c:pt idx="1">
                  <c:v>2.4E-2</c:v>
                </c:pt>
                <c:pt idx="2">
                  <c:v>2.4199999999999999E-2</c:v>
                </c:pt>
                <c:pt idx="3">
                  <c:v>3.7699999999999997E-2</c:v>
                </c:pt>
                <c:pt idx="4">
                  <c:v>1.8599999999999998E-2</c:v>
                </c:pt>
                <c:pt idx="5">
                  <c:v>2.5899999999999999E-2</c:v>
                </c:pt>
              </c:numCache>
            </c:numRef>
          </c:val>
        </c:ser>
        <c:ser>
          <c:idx val="0"/>
          <c:order val="1"/>
          <c:tx>
            <c:strRef>
              <c:f>Sheet2!$C$1</c:f>
              <c:strCache>
                <c:ptCount val="1"/>
                <c:pt idx="0">
                  <c:v>Simulated</c:v>
                </c:pt>
              </c:strCache>
            </c:strRef>
          </c:tx>
          <c:spPr>
            <a:solidFill>
              <a:srgbClr val="0000D4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Sheet2!$A$2:$A$7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Non-white</c:v>
                </c:pt>
                <c:pt idx="3">
                  <c:v>Black</c:v>
                </c:pt>
                <c:pt idx="4">
                  <c:v>Hispanic</c:v>
                </c:pt>
                <c:pt idx="5">
                  <c:v>Low-income</c:v>
                </c:pt>
              </c:strCache>
            </c:strRef>
          </c:cat>
          <c:val>
            <c:numRef>
              <c:f>Sheet2!$C$2:$C$7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449920"/>
        <c:axId val="186451456"/>
      </c:barChart>
      <c:catAx>
        <c:axId val="18644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451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451456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449920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556414155698204"/>
          <c:y val="0.47841726618704999"/>
          <c:w val="0.102112763837584"/>
          <c:h val="9.712230215827349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Probability of Student's Teacher Receiving RIF Notice</a:t>
            </a:r>
          </a:p>
        </c:rich>
      </c:tx>
      <c:layout>
        <c:manualLayout>
          <c:xMode val="edge"/>
          <c:yMode val="edge"/>
          <c:x val="0.24295795533770101"/>
          <c:y val="3.23741007194245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225420218815498E-2"/>
          <c:y val="0.17266187050359699"/>
          <c:w val="0.79225420218815501"/>
          <c:h val="0.7086330935251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D080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Non-white</c:v>
                </c:pt>
                <c:pt idx="3">
                  <c:v>Black</c:v>
                </c:pt>
                <c:pt idx="4">
                  <c:v>Hispanic</c:v>
                </c:pt>
                <c:pt idx="5">
                  <c:v>Low-income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2.4E-2</c:v>
                </c:pt>
                <c:pt idx="1">
                  <c:v>2.4E-2</c:v>
                </c:pt>
                <c:pt idx="2">
                  <c:v>2.4199999999999999E-2</c:v>
                </c:pt>
                <c:pt idx="3">
                  <c:v>3.7699999999999997E-2</c:v>
                </c:pt>
                <c:pt idx="4">
                  <c:v>1.8599999999999998E-2</c:v>
                </c:pt>
                <c:pt idx="5">
                  <c:v>2.5899999999999999E-2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Simulated</c:v>
                </c:pt>
              </c:strCache>
            </c:strRef>
          </c:tx>
          <c:spPr>
            <a:solidFill>
              <a:srgbClr val="0000D4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All</c:v>
                </c:pt>
                <c:pt idx="1">
                  <c:v>White</c:v>
                </c:pt>
                <c:pt idx="2">
                  <c:v>Non-white</c:v>
                </c:pt>
                <c:pt idx="3">
                  <c:v>Black</c:v>
                </c:pt>
                <c:pt idx="4">
                  <c:v>Hispanic</c:v>
                </c:pt>
                <c:pt idx="5">
                  <c:v>Low-income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2.1999999999999999E-2</c:v>
                </c:pt>
                <c:pt idx="1">
                  <c:v>2.3099999999999999E-2</c:v>
                </c:pt>
                <c:pt idx="2">
                  <c:v>0.02</c:v>
                </c:pt>
                <c:pt idx="3">
                  <c:v>2.81E-2</c:v>
                </c:pt>
                <c:pt idx="4">
                  <c:v>1.54E-2</c:v>
                </c:pt>
                <c:pt idx="5">
                  <c:v>2.2800000000000001E-2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043392"/>
        <c:axId val="186053376"/>
      </c:barChart>
      <c:catAx>
        <c:axId val="1860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53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6053376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6043392"/>
        <c:crosses val="autoZero"/>
        <c:crossBetween val="between"/>
      </c:valAx>
      <c:spPr>
        <a:noFill/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556414155698204"/>
          <c:y val="0.47841726618704999"/>
          <c:w val="0.102112763837584"/>
          <c:h val="9.712230215827349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7F473-08A8-4EA3-95DD-07A1BD35C278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3C7E5-E15D-41DE-B111-F47122B1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4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1019F-3BBF-BA4D-9CA2-2D0F1C502125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PASTE IN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F1C3-0750-D443-AD8A-9532BB7AF1D2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PASTE IN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F1C3-0750-D443-AD8A-9532BB7AF1D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PASTE IN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F1C3-0750-D443-AD8A-9532BB7AF1D2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048FFA-0F95-D843-872D-7B5173887A5B}" type="slidenum">
              <a:rPr lang="en-US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F1C3-0750-D443-AD8A-9532BB7AF1D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F1C3-0750-D443-AD8A-9532BB7AF1D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F1C3-0750-D443-AD8A-9532BB7AF1D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F1C3-0750-D443-AD8A-9532BB7AF1D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F1C3-0750-D443-AD8A-9532BB7AF1D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F1C3-0750-D443-AD8A-9532BB7AF1D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2F1C3-0750-D443-AD8A-9532BB7AF1D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01BE7B0-D803-7741-83EE-D16EAA6FFF1A}" type="datetime1">
              <a:rPr lang="en-US" smtClean="0"/>
              <a:pPr/>
              <a:t>10/19/2011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F7082-9AF1-D441-A83D-827F65B63FDC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8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7" y="228600"/>
            <a:ext cx="8554391" cy="9906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4788-1B43-634B-886A-989373DF61A5}" type="datetime1">
              <a:rPr lang="en-US" smtClean="0">
                <a:solidFill>
                  <a:srgbClr val="676A55"/>
                </a:solidFill>
              </a:rPr>
              <a:pPr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BF7082-9AF1-D441-A83D-827F65B6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11657" y="1600200"/>
            <a:ext cx="8554391" cy="4495800"/>
          </a:xfrm>
        </p:spPr>
        <p:txBody>
          <a:bodyPr/>
          <a:lstStyle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8980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2B1E-0E35-C94A-ABC5-909A49AD11AD}" type="datetime1">
              <a:rPr lang="en-US" smtClean="0">
                <a:solidFill>
                  <a:srgbClr val="676A55"/>
                </a:solidFill>
              </a:rPr>
              <a:pPr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ABF7082-9AF1-D441-A83D-827F65B6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6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5F1300-C0D0-AC47-AB5F-AA679FF4E78E}" type="datetime1">
              <a:rPr lang="en-US" smtClean="0">
                <a:solidFill>
                  <a:srgbClr val="676A55"/>
                </a:solidFill>
              </a:rPr>
              <a:pPr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BF7082-9AF1-D441-A83D-827F65B6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17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F96978-789C-FD46-836A-A23AD2C7D785}" type="datetime1">
              <a:rPr lang="en-US" smtClean="0">
                <a:solidFill>
                  <a:srgbClr val="676A55"/>
                </a:solidFill>
              </a:rPr>
              <a:pPr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ABF7082-9AF1-D441-A83D-827F65B6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6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1000-4B91-6844-9665-50D3BABC8D17}" type="datetime1">
              <a:rPr lang="en-US" smtClean="0">
                <a:solidFill>
                  <a:srgbClr val="676A55"/>
                </a:solidFill>
              </a:rPr>
              <a:pPr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BF7082-9AF1-D441-A83D-827F65B63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36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360-0DA5-374F-ABCE-749C03A2D3AE}" type="datetime1">
              <a:rPr lang="en-US" smtClean="0">
                <a:solidFill>
                  <a:srgbClr val="676A55"/>
                </a:solidFill>
              </a:rPr>
              <a:pPr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F7082-9AF1-D441-A83D-827F65B63FDC}" type="slidenum">
              <a:rPr lang="en-US" smtClean="0">
                <a:solidFill>
                  <a:srgbClr val="676A55"/>
                </a:solidFill>
              </a:rPr>
              <a:pPr/>
              <a:t>‹#›</a:t>
            </a:fld>
            <a:endParaRPr lang="en-US">
              <a:solidFill>
                <a:srgbClr val="676A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51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A104-5B30-074E-9EDC-CC81808A82D9}" type="datetime1">
              <a:rPr lang="en-US" smtClean="0">
                <a:solidFill>
                  <a:srgbClr val="676A55"/>
                </a:solidFill>
              </a:rPr>
              <a:pPr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BF7082-9AF1-D441-A83D-827F65B6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649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4661B2B-C1A7-6145-A045-1D02F241D32C}" type="datetime1">
              <a:rPr lang="en-US" smtClean="0">
                <a:solidFill>
                  <a:srgbClr val="676A55"/>
                </a:solidFill>
              </a:rPr>
              <a:pPr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ABF7082-9AF1-D441-A83D-827F65B6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826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B2A1-383F-8A4F-AE51-5BE762727FA6}" type="datetime1">
              <a:rPr lang="en-US" smtClean="0">
                <a:solidFill>
                  <a:srgbClr val="676A55"/>
                </a:solidFill>
              </a:rPr>
              <a:pPr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7082-9AF1-D441-A83D-827F65B63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2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F235AC7-F277-3E4A-82EB-97C29FA8477E}" type="datetime1">
              <a:rPr lang="en-US" smtClean="0">
                <a:solidFill>
                  <a:srgbClr val="676A55"/>
                </a:solidFill>
              </a:rPr>
              <a:pPr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ABF7082-9AF1-D441-A83D-827F65B63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1BCB1A-CE24-4400-B37D-7073EC7CB4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B0D1D1-9B03-41B5-B58F-7C13E12E3B7E}" type="datetimeFigureOut">
              <a:rPr lang="en-US" smtClean="0"/>
              <a:t>10/18/2011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1657" y="228600"/>
            <a:ext cx="8554391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1657" y="1600200"/>
            <a:ext cx="8554391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22D40292-CB12-C14C-99B4-0FF931814A56}" type="datetime1">
              <a:rPr lang="en-US" smtClean="0">
                <a:solidFill>
                  <a:srgbClr val="676A55"/>
                </a:solidFill>
              </a:rPr>
              <a:pPr defTabSz="457200"/>
              <a:t>10/19/2011</a:t>
            </a:fld>
            <a:endParaRPr lang="en-US">
              <a:solidFill>
                <a:srgbClr val="676A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1657" y="6248400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676A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/>
            <a:fld id="{EABF7082-9AF1-D441-A83D-827F65B63FDC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KINGSTON:Figure2(ppt).doc!OLE_LINK17" TargetMode="External"/><Relationship Id="rId5" Type="http://schemas.openxmlformats.org/officeDocument/2006/relationships/image" Target="../media/image11.png"/><Relationship Id="rId4" Type="http://schemas.openxmlformats.org/officeDocument/2006/relationships/oleObject" Target="KINGSTON:Figure2(ppt).doc!OLE_LINK1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KINGSTON:Figure2(ppt).doc!OLE_LINK1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KINGSTON:Figure3(ppt).doc!OLE_LINK16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KINGSTON:Figure3(ppt).doc!OLE_LINK8" TargetMode="External"/><Relationship Id="rId5" Type="http://schemas.openxmlformats.org/officeDocument/2006/relationships/image" Target="../media/image14.png"/><Relationship Id="rId4" Type="http://schemas.openxmlformats.org/officeDocument/2006/relationships/oleObject" Target="KINGSTON:Figure3(ppt).doc!OLE_LINK7" TargetMode="External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png"/><Relationship Id="rId4" Type="http://schemas.openxmlformats.org/officeDocument/2006/relationships/oleObject" Target="KINGSTON:Figure3(ppt).doc!OLE_LINK7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png"/><Relationship Id="rId4" Type="http://schemas.openxmlformats.org/officeDocument/2006/relationships/oleObject" Target="!OLE_LINK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png"/><Relationship Id="rId4" Type="http://schemas.openxmlformats.org/officeDocument/2006/relationships/oleObject" Target="!OLE_LINK8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png"/><Relationship Id="rId4" Type="http://schemas.openxmlformats.org/officeDocument/2006/relationships/oleObject" Target="!OLE_LINK10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s.washington.edu/spassc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talyst.uw.edu/collectit/dropbox/summary/xuran/1818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68580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Statistics  &amp; Probability  Association (SPA) Presenting</a:t>
            </a:r>
          </a:p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Oct 20</a:t>
            </a:r>
            <a:r>
              <a:rPr lang="en-US" sz="2800" b="1" baseline="30000" dirty="0" smtClean="0">
                <a:solidFill>
                  <a:schemeClr val="accent4">
                    <a:lumMod val="50000"/>
                  </a:schemeClr>
                </a:solidFill>
              </a:rPr>
              <a:t>th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2011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2484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Aharoni" pitchFamily="2" charset="-79"/>
                <a:cs typeface="Aharoni" pitchFamily="2" charset="-79"/>
              </a:rPr>
              <a:t>Graduate School Information Session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3863" r="21029" b="27500"/>
          <a:stretch/>
        </p:blipFill>
        <p:spPr>
          <a:xfrm>
            <a:off x="1447800" y="2743200"/>
            <a:ext cx="4114800" cy="19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047" y="304800"/>
            <a:ext cx="7620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u="sng" dirty="0" smtClean="0"/>
              <a:t>Letters </a:t>
            </a:r>
            <a:r>
              <a:rPr lang="en-US" dirty="0" smtClean="0"/>
              <a:t>- you need to have 3 people who like you and know you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Preferably to have done something more than classes with them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e.g</a:t>
            </a:r>
            <a:r>
              <a:rPr lang="en-US" dirty="0" smtClean="0"/>
              <a:t> RESEARCH PROJECT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their letters must convince admission committee that you have the qualities 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when you do research project - FINISH IT (somehow), WRITE RESEARCH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REPORT and ASK FOR FEEDBACK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when you don't finish a research project - write to the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advisor, say sorry, [write up what you did, how far you got]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when someone accepts to write a letter for you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give them your CV (in the least), but better all your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application materials (</a:t>
            </a:r>
            <a:r>
              <a:rPr lang="en-US" dirty="0" err="1" smtClean="0"/>
              <a:t>statment</a:t>
            </a:r>
            <a:r>
              <a:rPr lang="en-US" dirty="0" smtClean="0"/>
              <a:t>,..)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give them a list of URL's where they must upload letters, </a:t>
            </a:r>
            <a:r>
              <a:rPr lang="en-US" dirty="0" err="1" smtClean="0"/>
              <a:t>labeleld</a:t>
            </a:r>
            <a:r>
              <a:rPr lang="en-US" dirty="0" smtClean="0"/>
              <a:t> envelopes, web page with all places/deadlines...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remind them when deadlines are coming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tell them afterwards if you were admitted or not</a:t>
            </a:r>
          </a:p>
          <a:p>
            <a:pPr marL="285750" lvl="0" indent="-285750" algn="ctr">
              <a:buFont typeface="Arial" pitchFamily="34" charset="0"/>
              <a:buChar char="•"/>
            </a:pPr>
            <a:endParaRPr lang="en-US" dirty="0" smtClean="0"/>
          </a:p>
          <a:p>
            <a:pPr lvl="0"/>
            <a:endParaRPr lang="en-US" dirty="0" smtClean="0"/>
          </a:p>
          <a:p>
            <a:pPr lvl="0" algn="ctr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394692"/>
            <a:ext cx="7620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Statement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Must c</a:t>
            </a:r>
            <a:r>
              <a:rPr lang="en-US" dirty="0" smtClean="0"/>
              <a:t>onvince </a:t>
            </a:r>
            <a:r>
              <a:rPr lang="en-US" dirty="0"/>
              <a:t>admission committee that you have the qualities  * and **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your background, and what your are good at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only relevant to field you apply for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e.g</a:t>
            </a:r>
            <a:r>
              <a:rPr lang="en-US" dirty="0"/>
              <a:t> "I have degrees in math and physics", "I majored in CS, but I've also taken courses in statistics" (say these things </a:t>
            </a:r>
            <a:r>
              <a:rPr lang="en-US" dirty="0" err="1"/>
              <a:t>succintly</a:t>
            </a:r>
            <a:r>
              <a:rPr lang="en-US" dirty="0"/>
              <a:t>, even if they also are in the CV, transcript)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concretely - did you win any competitions/awards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did you do exceptionally well in a class (make sure that the letter writer also says so), where you the top student (make sure that's supported by other materials)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research experience - with whom, what, was it published (mention that you have submitted the publication with the application)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describe what you did. what worked and what didn't. be technical. (</a:t>
            </a:r>
            <a:r>
              <a:rPr lang="en-US" dirty="0" err="1"/>
              <a:t>e.g</a:t>
            </a:r>
            <a:r>
              <a:rPr lang="en-US" dirty="0"/>
              <a:t> "this method didn't work because the variables were not independent", or "i didn't know how to solve this exactly, therefore I used simulated annealing. i implemented the code myself, except for the function XXX for which i used ...", or "i thought that this problem </a:t>
            </a:r>
            <a:r>
              <a:rPr lang="en-US" dirty="0" err="1"/>
              <a:t>ressembles</a:t>
            </a:r>
            <a:r>
              <a:rPr lang="en-US" dirty="0"/>
              <a:t> problem YYY from my course ZZZ, and i found code for that and compared it with the standard solution")  take </a:t>
            </a:r>
            <a:r>
              <a:rPr lang="en-US" dirty="0" err="1"/>
              <a:t>cca</a:t>
            </a:r>
            <a:r>
              <a:rPr lang="en-US" dirty="0"/>
              <a:t> 1 paragraph per research project.</a:t>
            </a:r>
          </a:p>
          <a:p>
            <a:pPr lvl="0" algn="ctr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did you try some research of your own (without anyone giving you a topic? or advice?) write about it (also 1 paragraph</a:t>
            </a:r>
            <a:r>
              <a:rPr lang="en-US" dirty="0" smtClean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other experience - only if relevant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as useful background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as motivator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computing/programming </a:t>
            </a:r>
            <a:r>
              <a:rPr lang="en-US" dirty="0"/>
              <a:t>experience IS </a:t>
            </a:r>
            <a:r>
              <a:rPr lang="en-US" dirty="0" smtClean="0"/>
              <a:t>relevant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other special things about you (---&gt; in the CV but not statement)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/>
              <a:t>e.g</a:t>
            </a:r>
            <a:r>
              <a:rPr lang="en-US" dirty="0"/>
              <a:t> "i rowed across the Pacific last </a:t>
            </a:r>
            <a:r>
              <a:rPr lang="en-US" dirty="0" smtClean="0"/>
              <a:t>summer“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"plans for your career" - mainly PhD or </a:t>
            </a:r>
            <a:r>
              <a:rPr lang="en-US" dirty="0" smtClean="0"/>
              <a:t>Master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"</a:t>
            </a:r>
            <a:r>
              <a:rPr lang="en-US" dirty="0"/>
              <a:t>plans during grad studies"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yes, this is important - give the committee concrete info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areas of study and research, which professors you would like to work with (they will get your application to read</a:t>
            </a:r>
            <a:r>
              <a:rPr lang="en-US" dirty="0" smtClean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concrete topics/ideas of research (if you have them)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these plans _are not binding_ (until you get an RA-ship)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they show how you think, with whom you'll best fit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this is good, because as you learn more,  your ideas will change</a:t>
            </a:r>
          </a:p>
          <a:p>
            <a:pPr lvl="0" algn="ctr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Application </a:t>
            </a:r>
            <a:r>
              <a:rPr lang="en-US" dirty="0"/>
              <a:t>- send your work if you have </a:t>
            </a:r>
            <a:r>
              <a:rPr lang="en-US" dirty="0" smtClean="0"/>
              <a:t>any</a:t>
            </a:r>
          </a:p>
          <a:p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Publications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research PROJECT </a:t>
            </a:r>
            <a:r>
              <a:rPr lang="en-US" dirty="0" smtClean="0"/>
              <a:t>reports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websites you created (relevant only</a:t>
            </a:r>
            <a:r>
              <a:rPr lang="en-US" dirty="0" smtClean="0"/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make sure it was received, included in your "</a:t>
            </a:r>
            <a:r>
              <a:rPr lang="en-US" dirty="0" smtClean="0"/>
              <a:t>packet“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(with Departmental admissions staff), or ask them how </a:t>
            </a:r>
            <a:r>
              <a:rPr lang="en-US" dirty="0" smtClean="0"/>
              <a:t>to send </a:t>
            </a:r>
            <a:r>
              <a:rPr lang="en-US" dirty="0"/>
              <a:t>it</a:t>
            </a:r>
          </a:p>
          <a:p>
            <a:pPr lvl="0" algn="ctr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Questions?</a:t>
            </a:r>
          </a:p>
          <a:p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41" y="1219200"/>
            <a:ext cx="5638800" cy="52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0" y="533400"/>
            <a:ext cx="803685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haroni" pitchFamily="2" charset="-79"/>
                <a:cs typeface="Aharoni" pitchFamily="2" charset="-79"/>
              </a:rPr>
              <a:t>PhD 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student</a:t>
            </a:r>
            <a:r>
              <a:rPr lang="en-US" sz="40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4800" dirty="0" err="1">
                <a:latin typeface="Aharoni" pitchFamily="2" charset="-79"/>
                <a:cs typeface="Aharoni" pitchFamily="2" charset="-79"/>
              </a:rPr>
              <a:t>Roddy</a:t>
            </a:r>
            <a:r>
              <a:rPr lang="en-US" sz="4800" dirty="0">
                <a:latin typeface="Aharoni" pitchFamily="2" charset="-79"/>
                <a:cs typeface="Aharoni" pitchFamily="2" charset="-79"/>
              </a:rPr>
              <a:t> Theobald</a:t>
            </a:r>
          </a:p>
          <a:p>
            <a:endParaRPr lang="en-US" sz="4800" dirty="0">
              <a:latin typeface="Aharoni" pitchFamily="2" charset="-79"/>
              <a:cs typeface="Aharoni" pitchFamily="2" charset="-79"/>
            </a:endParaRPr>
          </a:p>
          <a:p>
            <a:pPr lvl="0"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Why statistics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lvl="0" algn="ctr"/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Research opportunities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lvl="0" algn="ctr"/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ctr"/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Specific internship opportunity.</a:t>
            </a:r>
          </a:p>
          <a:p>
            <a:pPr lvl="0" algn="ctr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2545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Century Gothic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cs typeface="Century Gothic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Century Gothic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cs typeface="Century Gothic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Century Gothic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cs typeface="Century Gothic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Century Gothic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cs typeface="Century Gothic"/>
              </a:rPr>
            </a:br>
            <a:r>
              <a:rPr lang="en-US" b="1" dirty="0" smtClean="0"/>
              <a:t>measuring teacher quality and investigating teacher layoffs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259" y="5965218"/>
            <a:ext cx="6767741" cy="892782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375439"/>
                </a:solidFill>
              </a:rPr>
              <a:t>Roddy Theobald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375439"/>
                </a:solidFill>
              </a:rPr>
              <a:t>Department of Statistics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375439"/>
                </a:solidFill>
              </a:rPr>
              <a:t>Center for Education Data &amp; Research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1493" y="62531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12" descr="CEDR_gray_cmyk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grayscl/>
              </a:blip>
              <a:stretch>
                <a:fillRect/>
              </a:stretch>
            </p:blipFill>
          </mc:Choice>
          <mc:Fallback>
            <p:blipFill>
              <a:blip r:embed="rId3">
                <a:grayscl/>
              </a:blip>
              <a:stretch>
                <a:fillRect/>
              </a:stretch>
            </p:blipFill>
          </mc:Fallback>
        </mc:AlternateContent>
        <p:spPr>
          <a:xfrm>
            <a:off x="32410" y="4562600"/>
            <a:ext cx="2343849" cy="1402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011" y="6253178"/>
            <a:ext cx="158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</a:rPr>
              <a:t>www.cedr.us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451" y="62528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How do you measure teacher quality?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Teacher quality is the most important </a:t>
            </a:r>
            <a:r>
              <a:rPr lang="en-US" sz="2800" i="1" dirty="0"/>
              <a:t>schooling </a:t>
            </a:r>
            <a:r>
              <a:rPr lang="en-US" sz="2800" dirty="0"/>
              <a:t>factor influencing student achievement</a:t>
            </a:r>
          </a:p>
          <a:p>
            <a:pPr eaLnBrk="1" hangingPunct="1"/>
            <a:r>
              <a:rPr lang="en-US" sz="2800" dirty="0"/>
              <a:t>The teacher quality effect is roughly equivalent to lowering class size by 10 to 13 students </a:t>
            </a:r>
          </a:p>
          <a:p>
            <a:pPr eaLnBrk="1" hangingPunct="1"/>
            <a:r>
              <a:rPr lang="en-US" sz="2800" dirty="0"/>
              <a:t>Inputs currently used to measure and evaluate teacher quality - licensure status, degree, experience level - are only weakly linked with teacher effectiveness (Goldhaber, 2002, 2007; Kane et al. 2006).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2E151A5B-9D8B-5D4C-AA5C-F3672778D39B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B5E18E-C964-C644-B4CB-654EE3386467}" type="slidenum">
              <a:rPr lang="en-US" smtClean="0">
                <a:solidFill>
                  <a:srgbClr val="676A55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 smtClean="0">
              <a:solidFill>
                <a:srgbClr val="676A55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-636588" y="0"/>
          <a:ext cx="9913938" cy="892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4" imgW="7458196" imgH="6400935" progId="MSGraph.Chart.8">
                  <p:embed followColorScheme="full"/>
                </p:oleObj>
              </mc:Choice>
              <mc:Fallback>
                <p:oleObj name="Chart" r:id="rId4" imgW="7458196" imgH="640093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6588" y="0"/>
                        <a:ext cx="9913938" cy="892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0" y="157163"/>
            <a:ext cx="90138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/>
            <a:r>
              <a:rPr lang="en-US" sz="3400" b="1">
                <a:solidFill>
                  <a:prstClr val="black"/>
                </a:solidFill>
                <a:latin typeface="Helvetica Neue" charset="0"/>
              </a:rPr>
              <a:t>Teacher Quality Appears to be </a:t>
            </a:r>
          </a:p>
          <a:p>
            <a:pPr algn="ctr" defTabSz="457200"/>
            <a:r>
              <a:rPr lang="en-US" sz="3400" b="1">
                <a:solidFill>
                  <a:prstClr val="black"/>
                </a:solidFill>
                <a:latin typeface="Helvetica Neue" charset="0"/>
              </a:rPr>
              <a:t>Primarily “Unobservable”</a:t>
            </a:r>
            <a:endParaRPr lang="en-US" sz="3600" b="1">
              <a:solidFill>
                <a:prstClr val="black"/>
              </a:solidFill>
              <a:latin typeface="Helvetica Neue" charset="0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343400" y="2133600"/>
          <a:ext cx="4800600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6" imgW="5210129" imgH="4114867" progId="MSGraph.Chart.8">
                  <p:embed followColorScheme="full"/>
                </p:oleObj>
              </mc:Choice>
              <mc:Fallback>
                <p:oleObj name="Chart" r:id="rId6" imgW="5210129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33600"/>
                        <a:ext cx="4800600" cy="381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Line 5"/>
          <p:cNvSpPr>
            <a:spLocks noChangeShapeType="1"/>
          </p:cNvSpPr>
          <p:nvPr/>
        </p:nvSpPr>
        <p:spPr bwMode="auto">
          <a:xfrm>
            <a:off x="2503488" y="1944688"/>
            <a:ext cx="416242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5303" name="Line 6"/>
          <p:cNvSpPr>
            <a:spLocks noChangeShapeType="1"/>
          </p:cNvSpPr>
          <p:nvPr/>
        </p:nvSpPr>
        <p:spPr bwMode="auto">
          <a:xfrm>
            <a:off x="3394075" y="4813300"/>
            <a:ext cx="3311525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2678113" y="-119063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457200"/>
            <a:endParaRPr lang="en-US">
              <a:solidFill>
                <a:prstClr val="black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Value-Added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459" dirty="0" smtClean="0"/>
              <a:t>Measures a teacher’s contribution to student gains on standardized test scores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595" dirty="0" err="1" smtClean="0"/>
              <a:t>i</a:t>
            </a:r>
            <a:r>
              <a:rPr lang="en-US" sz="2595" dirty="0" smtClean="0"/>
              <a:t> indexes student</a:t>
            </a:r>
          </a:p>
          <a:p>
            <a:r>
              <a:rPr lang="en-US" sz="2595" dirty="0" err="1" smtClean="0"/>
              <a:t>j</a:t>
            </a:r>
            <a:r>
              <a:rPr lang="en-US" sz="2595" dirty="0" smtClean="0"/>
              <a:t> indexes teacher</a:t>
            </a:r>
          </a:p>
          <a:p>
            <a:r>
              <a:rPr lang="en-US" sz="2595" dirty="0" err="1" smtClean="0"/>
              <a:t>k</a:t>
            </a:r>
            <a:r>
              <a:rPr lang="en-US" sz="2595" dirty="0" smtClean="0"/>
              <a:t> indexes student</a:t>
            </a:r>
          </a:p>
          <a:p>
            <a:r>
              <a:rPr lang="en-US" sz="2595" dirty="0" err="1" smtClean="0"/>
              <a:t>s</a:t>
            </a:r>
            <a:r>
              <a:rPr lang="en-US" sz="2595" dirty="0" smtClean="0"/>
              <a:t> indexes subject</a:t>
            </a:r>
          </a:p>
          <a:p>
            <a:r>
              <a:rPr lang="en-US" sz="2595" dirty="0" err="1" smtClean="0"/>
              <a:t>t</a:t>
            </a:r>
            <a:r>
              <a:rPr lang="en-US" sz="2595" dirty="0" smtClean="0"/>
              <a:t> indexes year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3312185"/>
          <a:ext cx="8425504" cy="52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3263900" imgH="203200" progId="Equation.3">
                  <p:embed/>
                </p:oleObj>
              </mc:Choice>
              <mc:Fallback>
                <p:oleObj name="Equation" r:id="rId3" imgW="3263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12185"/>
                        <a:ext cx="8425504" cy="524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75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haroni" pitchFamily="2" charset="-79"/>
                <a:cs typeface="Aharoni" pitchFamily="2" charset="-79"/>
              </a:rPr>
              <a:t>PhD </a:t>
            </a:r>
            <a:r>
              <a:rPr lang="en-US" sz="4800" dirty="0" smtClean="0">
                <a:latin typeface="Aharoni" pitchFamily="2" charset="-79"/>
                <a:cs typeface="Aharoni" pitchFamily="2" charset="-79"/>
              </a:rPr>
              <a:t>student, </a:t>
            </a:r>
            <a:r>
              <a:rPr lang="en-US" sz="4800" dirty="0">
                <a:latin typeface="Aharoni" pitchFamily="2" charset="-79"/>
                <a:cs typeface="Aharoni" pitchFamily="2" charset="-79"/>
              </a:rPr>
              <a:t>Kirk </a:t>
            </a:r>
            <a:r>
              <a:rPr lang="en-US" sz="4800" dirty="0" smtClean="0">
                <a:latin typeface="Aharoni" pitchFamily="2" charset="-79"/>
                <a:cs typeface="Aharoni" pitchFamily="2" charset="-79"/>
              </a:rPr>
              <a:t>Li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Why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What do you want from graduate school?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/>
              <a:t> Knowledge?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/>
              <a:t> School life?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/>
              <a:t> Better job?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/>
              <a:t> Soul-mate(s)?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Do you need it?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Value-Added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0275"/>
          </a:xfrm>
        </p:spPr>
        <p:txBody>
          <a:bodyPr>
            <a:normAutofit/>
          </a:bodyPr>
          <a:lstStyle/>
          <a:p>
            <a:r>
              <a:rPr lang="en-US" dirty="0" smtClean="0"/>
              <a:t>Measures a teacher’s contribution to student gains on standardized tests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3312185"/>
          <a:ext cx="8425504" cy="524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3263900" imgH="203200" progId="Equation.3">
                  <p:embed/>
                </p:oleObj>
              </mc:Choice>
              <mc:Fallback>
                <p:oleObj name="Equation" r:id="rId3" imgW="3263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12185"/>
                        <a:ext cx="8425504" cy="5245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3915" y="3836730"/>
            <a:ext cx="149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Student achievement in subject </a:t>
            </a:r>
            <a:r>
              <a:rPr lang="en-US" dirty="0" err="1">
                <a:solidFill>
                  <a:prstClr val="black"/>
                </a:solidFill>
              </a:rPr>
              <a:t>s</a:t>
            </a:r>
            <a:r>
              <a:rPr lang="en-US" dirty="0">
                <a:solidFill>
                  <a:prstClr val="black"/>
                </a:solidFill>
              </a:rPr>
              <a:t> in year </a:t>
            </a:r>
            <a:r>
              <a:rPr lang="en-US" dirty="0" err="1">
                <a:solidFill>
                  <a:prstClr val="black"/>
                </a:solidFill>
              </a:rPr>
              <a:t>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Bent-Up Arrow 7"/>
          <p:cNvSpPr/>
          <p:nvPr/>
        </p:nvSpPr>
        <p:spPr>
          <a:xfrm flipH="1">
            <a:off x="694568" y="3836730"/>
            <a:ext cx="339347" cy="44605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Bent-Up Arrow 8"/>
          <p:cNvSpPr/>
          <p:nvPr/>
        </p:nvSpPr>
        <p:spPr>
          <a:xfrm rot="5400000" flipH="1" flipV="1">
            <a:off x="3485048" y="2869489"/>
            <a:ext cx="428223" cy="3982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5029" y="2665854"/>
            <a:ext cx="121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Student covariates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7429" y="3835024"/>
            <a:ext cx="1491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Student achievement in subject </a:t>
            </a:r>
            <a:r>
              <a:rPr lang="en-US" dirty="0" err="1">
                <a:solidFill>
                  <a:prstClr val="black"/>
                </a:solidFill>
              </a:rPr>
              <a:t>s</a:t>
            </a:r>
            <a:r>
              <a:rPr lang="en-US" dirty="0">
                <a:solidFill>
                  <a:prstClr val="black"/>
                </a:solidFill>
              </a:rPr>
              <a:t> in year t-1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Bent-Up Arrow 12"/>
          <p:cNvSpPr/>
          <p:nvPr/>
        </p:nvSpPr>
        <p:spPr>
          <a:xfrm flipH="1">
            <a:off x="2338082" y="3835024"/>
            <a:ext cx="339347" cy="44605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Bent-Up Arrow 13"/>
          <p:cNvSpPr/>
          <p:nvPr/>
        </p:nvSpPr>
        <p:spPr>
          <a:xfrm rot="5400000" flipH="1" flipV="1">
            <a:off x="5833310" y="2869489"/>
            <a:ext cx="428223" cy="3982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8162" y="2665854"/>
            <a:ext cx="121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Classroom covariates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595" y="3833318"/>
            <a:ext cx="149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School covariates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Bent-Up Arrow 16"/>
          <p:cNvSpPr/>
          <p:nvPr/>
        </p:nvSpPr>
        <p:spPr>
          <a:xfrm flipH="1">
            <a:off x="4947248" y="3833318"/>
            <a:ext cx="339347" cy="446059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6777709" y="3836730"/>
            <a:ext cx="339623" cy="948179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6553" y="4784909"/>
            <a:ext cx="1491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srgbClr val="FF0000"/>
                </a:solidFill>
              </a:rPr>
              <a:t>TEACHER EFFECT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Bent-Up Arrow 19"/>
          <p:cNvSpPr/>
          <p:nvPr/>
        </p:nvSpPr>
        <p:spPr>
          <a:xfrm rot="5400000" flipH="1" flipV="1">
            <a:off x="7441702" y="2869488"/>
            <a:ext cx="428223" cy="39826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6553" y="2665854"/>
            <a:ext cx="12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Year effect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8313398" y="3836730"/>
            <a:ext cx="191962" cy="44605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54945" y="4294983"/>
            <a:ext cx="149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Error term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5626698"/>
            <a:ext cx="7856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</a:rPr>
              <a:t>This gives </a:t>
            </a:r>
            <a:r>
              <a:rPr lang="en-US" sz="3200" dirty="0">
                <a:solidFill>
                  <a:srgbClr val="FF0000"/>
                </a:solidFill>
              </a:rPr>
              <a:t>time-invariant </a:t>
            </a:r>
            <a:r>
              <a:rPr lang="en-US" sz="3200" dirty="0">
                <a:solidFill>
                  <a:prstClr val="black"/>
                </a:solidFill>
              </a:rPr>
              <a:t>measure of teacher effectiveness relative to </a:t>
            </a:r>
            <a:r>
              <a:rPr lang="en-US" sz="3200" dirty="0">
                <a:solidFill>
                  <a:srgbClr val="FF0000"/>
                </a:solidFill>
              </a:rPr>
              <a:t>all other teachers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4B734B"/>
                </a:solidFill>
              </a:rPr>
              <a:t>Layoff Study (</a:t>
            </a:r>
            <a:r>
              <a:rPr lang="en-US" sz="2800" dirty="0" err="1" smtClean="0">
                <a:solidFill>
                  <a:srgbClr val="4B734B"/>
                </a:solidFill>
              </a:rPr>
              <a:t>Goldhaber</a:t>
            </a:r>
            <a:r>
              <a:rPr lang="en-US" sz="2800" dirty="0" smtClean="0">
                <a:solidFill>
                  <a:srgbClr val="4B734B"/>
                </a:solidFill>
              </a:rPr>
              <a:t> and Theobald 2011, in review at </a:t>
            </a:r>
            <a:r>
              <a:rPr lang="en-US" sz="2800" i="1" dirty="0" smtClean="0">
                <a:solidFill>
                  <a:srgbClr val="4B734B"/>
                </a:solidFill>
              </a:rPr>
              <a:t>JPAM, </a:t>
            </a:r>
            <a:r>
              <a:rPr lang="en-US" sz="2800" dirty="0" smtClean="0">
                <a:solidFill>
                  <a:srgbClr val="4B734B"/>
                </a:solidFill>
              </a:rPr>
              <a:t>policy version published in </a:t>
            </a:r>
            <a:r>
              <a:rPr lang="en-US" sz="2800" i="1" dirty="0" smtClean="0">
                <a:solidFill>
                  <a:srgbClr val="4B734B"/>
                </a:solidFill>
              </a:rPr>
              <a:t>Education Next</a:t>
            </a:r>
            <a:r>
              <a:rPr lang="en-US" sz="2800" dirty="0" smtClean="0">
                <a:solidFill>
                  <a:srgbClr val="4B734B"/>
                </a:solidFill>
              </a:rPr>
              <a:t>)</a:t>
            </a:r>
            <a:endParaRPr lang="en-US" sz="2800" dirty="0">
              <a:solidFill>
                <a:srgbClr val="4B734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 Washington State in 2008-09 and 2009-10, 2094 teachers received reduction-in-force (RIF) notices</a:t>
            </a:r>
          </a:p>
          <a:p>
            <a:r>
              <a:rPr lang="en-US" dirty="0" smtClean="0"/>
              <a:t>The vast majority were first- or second-year teachers, since most collective bargaining agreements mandate that layoff notices be delivered in reverse order of seniority</a:t>
            </a:r>
          </a:p>
          <a:p>
            <a:r>
              <a:rPr lang="en-US" dirty="0" smtClean="0"/>
              <a:t>For teachers in grades 4-6, we can link data on these layoff notices to student test score data to calculate VAM estimates of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211657" y="1796513"/>
          <a:ext cx="8677596" cy="437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5486198" imgH="2768498" progId="Word.Document.12">
                  <p:link updateAutomatic="1"/>
                </p:oleObj>
              </mc:Choice>
              <mc:Fallback>
                <p:oleObj name="Document" r:id="rId4" imgW="5486198" imgH="276849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57" y="1796513"/>
                        <a:ext cx="8677596" cy="4378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211657" y="1796513"/>
          <a:ext cx="8677596" cy="437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6" imgW="5486198" imgH="2768498" progId="Word.Document.12">
                  <p:link updateAutomatic="1"/>
                </p:oleObj>
              </mc:Choice>
              <mc:Fallback>
                <p:oleObj name="Document" r:id="rId6" imgW="5486198" imgH="276849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57" y="1796513"/>
                        <a:ext cx="8677596" cy="4378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1657" y="228600"/>
            <a:ext cx="8554391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B734B"/>
                </a:solidFill>
              </a:rPr>
              <a:t>Distribution of Teacher Effectiveness</a:t>
            </a:r>
            <a:endParaRPr lang="en-US" dirty="0">
              <a:solidFill>
                <a:srgbClr val="4B73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211657" y="1796513"/>
          <a:ext cx="8677596" cy="437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4" imgW="5486198" imgH="2768498" progId="Word.Document.12">
                  <p:link updateAutomatic="1"/>
                </p:oleObj>
              </mc:Choice>
              <mc:Fallback>
                <p:oleObj name="Document" r:id="rId4" imgW="5486198" imgH="276849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57" y="1796513"/>
                        <a:ext cx="8677596" cy="4378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502685" y="3859370"/>
            <a:ext cx="365760" cy="1588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4932608" y="3085608"/>
            <a:ext cx="1000712" cy="59775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66169" y="2162279"/>
            <a:ext cx="264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Difference of 5.6% of a standard deviation of student performance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1657" y="228600"/>
            <a:ext cx="8554391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4B734B"/>
                </a:solidFill>
              </a:rPr>
              <a:t>Distribution of Teacher Effectiveness</a:t>
            </a:r>
            <a:endParaRPr lang="en-US" dirty="0">
              <a:solidFill>
                <a:srgbClr val="4B73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7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of effectiveness-based layoffs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657" y="1600199"/>
            <a:ext cx="8554391" cy="5045507"/>
          </a:xfrm>
        </p:spPr>
        <p:txBody>
          <a:bodyPr>
            <a:normAutofit/>
          </a:bodyPr>
          <a:lstStyle/>
          <a:p>
            <a:r>
              <a:rPr lang="en-US" dirty="0" smtClean="0"/>
              <a:t>We simulate effectiveness-based layoffs for the subset of teachers linked to student data</a:t>
            </a:r>
          </a:p>
          <a:p>
            <a:pPr lvl="1"/>
            <a:r>
              <a:rPr lang="en-US" dirty="0" smtClean="0"/>
              <a:t>We calculate a pooled-year value-added (VAM) estimate for each teacher in both math and reading</a:t>
            </a:r>
          </a:p>
          <a:p>
            <a:pPr lvl="1"/>
            <a:r>
              <a:rPr lang="en-US" dirty="0" smtClean="0"/>
              <a:t>We average these estimates across both subjects</a:t>
            </a:r>
          </a:p>
          <a:p>
            <a:pPr lvl="1"/>
            <a:r>
              <a:rPr lang="en-US" i="1" dirty="0" smtClean="0"/>
              <a:t>Within each district</a:t>
            </a:r>
            <a:r>
              <a:rPr lang="en-US" dirty="0" smtClean="0"/>
              <a:t>, teachers are ranked by effectiveness</a:t>
            </a:r>
          </a:p>
          <a:p>
            <a:pPr lvl="1"/>
            <a:r>
              <a:rPr lang="en-US" dirty="0" smtClean="0"/>
              <a:t>Again</a:t>
            </a:r>
            <a:r>
              <a:rPr lang="en-US" i="1" dirty="0" smtClean="0"/>
              <a:t> within each district, </a:t>
            </a:r>
            <a:r>
              <a:rPr lang="en-US" dirty="0" smtClean="0"/>
              <a:t>starting with the least effective teacher, enough teachers are assigned to a hypothetical layoff pool to achieve a budgetary savings at least as great as </a:t>
            </a:r>
            <a:r>
              <a:rPr lang="en-US" i="1" dirty="0" smtClean="0"/>
              <a:t>that district</a:t>
            </a:r>
            <a:r>
              <a:rPr lang="en-US" dirty="0" smtClean="0"/>
              <a:t> would have achieved had all teachers who received a RIF notice actually been laid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11656" y="1738115"/>
          <a:ext cx="8554391" cy="431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4" imgW="5486198" imgH="2768498" progId="Word.Document.12">
                  <p:link updateAutomatic="1"/>
                </p:oleObj>
              </mc:Choice>
              <mc:Fallback>
                <p:oleObj name="Document" r:id="rId4" imgW="5486198" imgH="276849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56" y="1738115"/>
                        <a:ext cx="8554391" cy="431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11657" y="1738114"/>
          <a:ext cx="8554390" cy="431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6" imgW="5486198" imgH="2768498" progId="Word.Document.12">
                  <p:link updateAutomatic="1"/>
                </p:oleObj>
              </mc:Choice>
              <mc:Fallback>
                <p:oleObj name="Document" r:id="rId6" imgW="5486198" imgH="276849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57" y="1738114"/>
                        <a:ext cx="8554390" cy="431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502685" y="3859370"/>
            <a:ext cx="262770" cy="1590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4765456" y="3085609"/>
            <a:ext cx="1167861" cy="77535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66169" y="2162279"/>
            <a:ext cx="264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Difference of 5.6% of a standard deviation of student performance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211657" y="1738114"/>
          <a:ext cx="8554390" cy="431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8" imgW="5486198" imgH="2768498" progId="Word.Document.12">
                  <p:link updateAutomatic="1"/>
                </p:oleObj>
              </mc:Choice>
              <mc:Fallback>
                <p:oleObj name="Document" r:id="rId8" imgW="5486198" imgH="276849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57" y="1738114"/>
                        <a:ext cx="8554390" cy="431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417982" y="3864138"/>
            <a:ext cx="347472" cy="1588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765455" y="3084019"/>
            <a:ext cx="1167861" cy="77535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6168" y="2160689"/>
            <a:ext cx="264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Difference of 5.6% of a standard deviation of student performance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11657" y="228600"/>
            <a:ext cx="855439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Teacher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11656" y="1738115"/>
          <a:ext cx="8554391" cy="431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4" imgW="5486198" imgH="2768498" progId="Word.Document.12">
                  <p:link updateAutomatic="1"/>
                </p:oleObj>
              </mc:Choice>
              <mc:Fallback>
                <p:oleObj name="Document" r:id="rId4" imgW="5486198" imgH="2768498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56" y="1738115"/>
                        <a:ext cx="8554391" cy="4316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3153229" y="4246795"/>
            <a:ext cx="128016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86084" y="4404575"/>
            <a:ext cx="1007284" cy="6029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1077" y="5007544"/>
            <a:ext cx="264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Difference of 20% of a standard deviation of student performance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765456" y="3085609"/>
            <a:ext cx="1167861" cy="77535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6169" y="2162279"/>
            <a:ext cx="264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Difference of 5.6% of a standard deviation of student performance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417982" y="3864138"/>
            <a:ext cx="347472" cy="1588"/>
          </a:xfrm>
          <a:prstGeom prst="straightConnector1">
            <a:avLst/>
          </a:prstGeom>
          <a:ln>
            <a:solidFill>
              <a:srgbClr val="3366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1657" y="228600"/>
            <a:ext cx="855439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Teacher 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7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following year?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BF7082-9AF1-D441-A83D-827F65B63FD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6698"/>
            <a:ext cx="9144000" cy="45571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4882239" y="2879805"/>
            <a:ext cx="1467248" cy="981153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6260" y="2439278"/>
            <a:ext cx="264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No difference in average effectiveness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following year?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BF7082-9AF1-D441-A83D-827F65B63FD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6698"/>
            <a:ext cx="9144000" cy="4557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6698"/>
            <a:ext cx="9144000" cy="458689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27822" y="4245207"/>
            <a:ext cx="859957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86084" y="4404575"/>
            <a:ext cx="1477998" cy="6029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51077" y="5007544"/>
            <a:ext cx="2642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Difference of 19% of a standard deviation of student performance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difference that persists in the year following the layoffs is substantial</a:t>
            </a:r>
          </a:p>
          <a:p>
            <a:pPr lvl="1"/>
            <a:r>
              <a:rPr lang="en-US" dirty="0" smtClean="0"/>
              <a:t>The difference between the average effectiveness of teachers actually laid-off and teachers laid-off in our simulation is equivalent to 2-3 months of student learning</a:t>
            </a:r>
          </a:p>
          <a:p>
            <a:r>
              <a:rPr lang="en-US" dirty="0" smtClean="0"/>
              <a:t>There are good reasons to consider seniority in layoff decisions, but using seniority as the primary determinant of teacher layoffs has consequences for student achievement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657" y="228600"/>
            <a:ext cx="855439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Which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800" dirty="0" smtClean="0"/>
              <a:t>Which </a:t>
            </a:r>
            <a:r>
              <a:rPr lang="en-US" sz="2800" dirty="0"/>
              <a:t>is for you? Master?</a:t>
            </a:r>
          </a:p>
          <a:p>
            <a:r>
              <a:rPr lang="en-US" sz="2800" dirty="0"/>
              <a:t>Pros for a Master degree:</a:t>
            </a:r>
          </a:p>
          <a:p>
            <a:r>
              <a:rPr lang="en-US" sz="2800" dirty="0"/>
              <a:t>1. Learn whatever interested/useful to you</a:t>
            </a:r>
          </a:p>
          <a:p>
            <a:r>
              <a:rPr lang="en-US" sz="2800" dirty="0"/>
              <a:t>2. One year and half</a:t>
            </a:r>
          </a:p>
          <a:p>
            <a:r>
              <a:rPr lang="en-US" sz="2800" dirty="0"/>
              <a:t>3. Then doing something else, a job or a </a:t>
            </a:r>
            <a:r>
              <a:rPr lang="en-US" sz="2800" dirty="0" err="1"/>
              <a:t>Ph.D</a:t>
            </a:r>
            <a:r>
              <a:rPr lang="en-US" sz="2800" dirty="0"/>
              <a:t> !</a:t>
            </a:r>
          </a:p>
          <a:p>
            <a:r>
              <a:rPr lang="en-US" sz="2800" dirty="0"/>
              <a:t>4. Easy</a:t>
            </a:r>
            <a:r>
              <a:rPr lang="en-US" sz="2800" dirty="0" smtClean="0"/>
              <a:t>...?</a:t>
            </a:r>
          </a:p>
          <a:p>
            <a:endParaRPr lang="en-US" sz="2800" dirty="0"/>
          </a:p>
          <a:p>
            <a:r>
              <a:rPr lang="en-US" sz="2800" dirty="0"/>
              <a:t>Are there any cons for a Master degree?</a:t>
            </a:r>
          </a:p>
          <a:p>
            <a:r>
              <a:rPr lang="en-US" sz="2800" dirty="0"/>
              <a:t>1. $$$$$$</a:t>
            </a:r>
          </a:p>
          <a:p>
            <a:r>
              <a:rPr lang="en-US" sz="2800" dirty="0"/>
              <a:t>2. LD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11657" y="1967345"/>
            <a:ext cx="4284143" cy="4572000"/>
          </a:xfrm>
        </p:spPr>
        <p:txBody>
          <a:bodyPr/>
          <a:lstStyle/>
          <a:p>
            <a:r>
              <a:rPr lang="en-US" b="1" dirty="0" smtClean="0"/>
              <a:t>At CEDR</a:t>
            </a:r>
          </a:p>
          <a:p>
            <a:pPr lvl="1"/>
            <a:r>
              <a:rPr lang="en-US" dirty="0" smtClean="0"/>
              <a:t>Dan </a:t>
            </a:r>
            <a:r>
              <a:rPr lang="en-US" dirty="0" err="1" smtClean="0"/>
              <a:t>Goldhaber</a:t>
            </a:r>
            <a:r>
              <a:rPr lang="en-US" dirty="0" smtClean="0"/>
              <a:t>, director and PI</a:t>
            </a:r>
          </a:p>
          <a:p>
            <a:pPr lvl="1"/>
            <a:r>
              <a:rPr lang="en-US" dirty="0" smtClean="0"/>
              <a:t>Stephanie </a:t>
            </a:r>
            <a:r>
              <a:rPr lang="en-US" dirty="0" err="1" smtClean="0"/>
              <a:t>Liddle</a:t>
            </a:r>
            <a:endParaRPr lang="en-US" dirty="0" smtClean="0"/>
          </a:p>
          <a:p>
            <a:pPr lvl="1"/>
            <a:r>
              <a:rPr lang="en-US" dirty="0" smtClean="0"/>
              <a:t>Steve </a:t>
            </a:r>
            <a:r>
              <a:rPr lang="en-US" dirty="0" err="1" smtClean="0"/>
              <a:t>Dieterle</a:t>
            </a:r>
            <a:endParaRPr lang="en-US" dirty="0" smtClean="0"/>
          </a:p>
          <a:p>
            <a:pPr lvl="1"/>
            <a:r>
              <a:rPr lang="en-US" dirty="0" smtClean="0"/>
              <a:t>Scott </a:t>
            </a:r>
            <a:r>
              <a:rPr lang="en-US" dirty="0" err="1" smtClean="0"/>
              <a:t>DeBurgomaster</a:t>
            </a:r>
            <a:endParaRPr lang="en-US" dirty="0" smtClean="0"/>
          </a:p>
          <a:p>
            <a:pPr lvl="1"/>
            <a:r>
              <a:rPr lang="en-US" dirty="0" smtClean="0"/>
              <a:t>Jordan Chamberlain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44901" y="1967345"/>
            <a:ext cx="4132844" cy="4572000"/>
          </a:xfrm>
        </p:spPr>
        <p:txBody>
          <a:bodyPr/>
          <a:lstStyle/>
          <a:p>
            <a:r>
              <a:rPr lang="en-US" b="1" dirty="0" smtClean="0"/>
              <a:t>Funding</a:t>
            </a:r>
          </a:p>
          <a:p>
            <a:pPr lvl="1"/>
            <a:r>
              <a:rPr lang="en-US" dirty="0" smtClean="0"/>
              <a:t>The Gates Foundation</a:t>
            </a:r>
          </a:p>
          <a:p>
            <a:pPr lvl="1"/>
            <a:r>
              <a:rPr lang="en-US" dirty="0" smtClean="0"/>
              <a:t>The American Enterprise Institute</a:t>
            </a:r>
          </a:p>
          <a:p>
            <a:pPr lvl="1"/>
            <a:r>
              <a:rPr lang="en-US" dirty="0" smtClean="0"/>
              <a:t>CALDER</a:t>
            </a:r>
          </a:p>
          <a:p>
            <a:pPr lvl="1"/>
            <a:r>
              <a:rPr lang="en-US" dirty="0" smtClean="0"/>
              <a:t>Institute for Education Sciences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11657" y="1663699"/>
          <a:ext cx="8737090" cy="4509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11657" y="1663700"/>
          <a:ext cx="8737090" cy="4509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1657" y="228600"/>
            <a:ext cx="855439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Q2: </a:t>
            </a:r>
            <a:r>
              <a:rPr lang="en-US" i="1" dirty="0" smtClean="0"/>
              <a:t>Implications </a:t>
            </a:r>
            <a:r>
              <a:rPr lang="en-US" dirty="0" smtClean="0"/>
              <a:t>of RIF Notices</a:t>
            </a: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Effects: Linear effects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287815" y="1516697"/>
          <a:ext cx="4244408" cy="534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4" imgW="5956081" imgH="7505424" progId="Word.Document.12">
                  <p:link updateAutomatic="1"/>
                </p:oleObj>
              </mc:Choice>
              <mc:Fallback>
                <p:oleObj name="Document" r:id="rId4" imgW="5956081" imgH="7505424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815" y="1516697"/>
                        <a:ext cx="4244408" cy="5347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5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Marginal Effects: Non-linear effects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104571" y="1692374"/>
          <a:ext cx="5315857" cy="5165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Document" r:id="rId4" imgW="5841785" imgH="5676691" progId="Word.Document.12">
                  <p:link updateAutomatic="1"/>
                </p:oleObj>
              </mc:Choice>
              <mc:Fallback>
                <p:oleObj name="Document" r:id="rId4" imgW="5841785" imgH="5676691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571" y="1692374"/>
                        <a:ext cx="5315857" cy="5165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62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Marginal Effects: Including effectiveness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593850" y="1600200"/>
          <a:ext cx="59563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4" imgW="5956081" imgH="5054414" progId="Word.Document.12">
                  <p:link updateAutomatic="1"/>
                </p:oleObj>
              </mc:Choice>
              <mc:Fallback>
                <p:oleObj name="Document" r:id="rId4" imgW="5956081" imgH="5054414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600200"/>
                        <a:ext cx="59563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Questions?</a:t>
            </a:r>
          </a:p>
          <a:p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41" y="1219200"/>
            <a:ext cx="5638800" cy="52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t="23863" r="21029" b="27500"/>
          <a:stretch/>
        </p:blipFill>
        <p:spPr>
          <a:xfrm>
            <a:off x="4415116" y="1828800"/>
            <a:ext cx="4114800" cy="1943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533400"/>
            <a:ext cx="788894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Thank you!</a:t>
            </a:r>
          </a:p>
          <a:p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000" b="1" dirty="0" smtClean="0"/>
              <a:t>Joining SPA?</a:t>
            </a:r>
          </a:p>
          <a:p>
            <a:endParaRPr lang="en-US" sz="2000" b="1" dirty="0"/>
          </a:p>
          <a:p>
            <a:r>
              <a:rPr lang="en-US" sz="2000" b="1" dirty="0" smtClean="0">
                <a:hlinkClick r:id="rId3"/>
              </a:rPr>
              <a:t>http://students.washington.edu/spassc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Or just contact one of our officers NOW!</a:t>
            </a:r>
          </a:p>
          <a:p>
            <a:r>
              <a:rPr lang="en-US" sz="2000" b="1" dirty="0" smtClean="0"/>
              <a:t>We would be happy to have you!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For stat 394 students, your report is due on Oct 27</a:t>
            </a:r>
            <a:r>
              <a:rPr lang="en-US" sz="2000" b="1" baseline="30000" dirty="0" smtClean="0"/>
              <a:t>th </a:t>
            </a:r>
            <a:r>
              <a:rPr lang="en-US" sz="2000" b="1" dirty="0" smtClean="0"/>
              <a:t> 11:00 pm</a:t>
            </a:r>
          </a:p>
          <a:p>
            <a:r>
              <a:rPr lang="en-US" sz="2000" b="1" dirty="0" smtClean="0"/>
              <a:t>Catalyst drop box is open now: </a:t>
            </a:r>
          </a:p>
          <a:p>
            <a:endParaRPr lang="en-US" sz="2000" b="1" dirty="0">
              <a:hlinkClick r:id="rId4"/>
            </a:endParaRPr>
          </a:p>
          <a:p>
            <a:r>
              <a:rPr lang="en-US" sz="2000" b="1" dirty="0" smtClean="0">
                <a:hlinkClick r:id="rId4"/>
              </a:rPr>
              <a:t>https://catalyst.uw.edu/collectit/dropbox/summary/xuran/18181</a:t>
            </a:r>
            <a:endParaRPr lang="en-US" sz="2000" b="1" dirty="0" smtClean="0"/>
          </a:p>
          <a:p>
            <a:endParaRPr lang="en-US" dirty="0" smtClean="0"/>
          </a:p>
          <a:p>
            <a:r>
              <a:rPr lang="en-US" b="1" dirty="0" smtClean="0"/>
              <a:t>Any further questions, feel free to contact any of us!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Which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Which </a:t>
            </a:r>
            <a:r>
              <a:rPr lang="en-US" sz="2800" dirty="0"/>
              <a:t>is for you? </a:t>
            </a:r>
            <a:r>
              <a:rPr lang="en-US" sz="2800" dirty="0" err="1"/>
              <a:t>Ph.D</a:t>
            </a:r>
            <a:r>
              <a:rPr lang="en-US" sz="2800" dirty="0"/>
              <a:t>?</a:t>
            </a:r>
          </a:p>
          <a:p>
            <a:r>
              <a:rPr lang="en-US" sz="2800" dirty="0"/>
              <a:t>Pros for a </a:t>
            </a:r>
            <a:r>
              <a:rPr lang="en-US" sz="2800" dirty="0" err="1"/>
              <a:t>Ph.D</a:t>
            </a:r>
            <a:r>
              <a:rPr lang="en-US" sz="2800" dirty="0"/>
              <a:t> degree:</a:t>
            </a:r>
          </a:p>
          <a:p>
            <a:r>
              <a:rPr lang="en-US" sz="2800" dirty="0"/>
              <a:t>1. Comprehensive learning process</a:t>
            </a:r>
          </a:p>
          <a:p>
            <a:r>
              <a:rPr lang="en-US" sz="2800" dirty="0"/>
              <a:t>2. Not ready for working? Life in research.</a:t>
            </a:r>
          </a:p>
          <a:p>
            <a:r>
              <a:rPr lang="en-US" sz="2800" dirty="0"/>
              <a:t>3. $$$$$$</a:t>
            </a:r>
          </a:p>
          <a:p>
            <a:r>
              <a:rPr lang="en-US" sz="2800" dirty="0"/>
              <a:t>4. A better job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Are there any cons for a </a:t>
            </a:r>
            <a:r>
              <a:rPr lang="en-US" sz="2800" dirty="0" err="1"/>
              <a:t>Ph.D</a:t>
            </a:r>
            <a:r>
              <a:rPr lang="en-US" sz="2800" dirty="0"/>
              <a:t> degree?</a:t>
            </a:r>
          </a:p>
          <a:p>
            <a:r>
              <a:rPr lang="en-US" sz="2800" dirty="0"/>
              <a:t>1. 4-6 years</a:t>
            </a:r>
          </a:p>
          <a:p>
            <a:r>
              <a:rPr lang="en-US" sz="2800" dirty="0"/>
              <a:t>2. Hard...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How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Understand </a:t>
            </a:r>
            <a:r>
              <a:rPr lang="en-US" sz="2800" dirty="0"/>
              <a:t>your </a:t>
            </a:r>
            <a:r>
              <a:rPr lang="en-US" sz="2800" dirty="0" smtClean="0"/>
              <a:t>advantages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Understand </a:t>
            </a:r>
            <a:r>
              <a:rPr lang="en-US" sz="2800" dirty="0"/>
              <a:t>the different </a:t>
            </a:r>
            <a:r>
              <a:rPr lang="en-US" sz="2800" dirty="0" smtClean="0"/>
              <a:t>programs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Some exams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unique PS. CV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Be </a:t>
            </a:r>
            <a:r>
              <a:rPr lang="en-US" sz="2800" dirty="0"/>
              <a:t>good at ”</a:t>
            </a:r>
            <a:r>
              <a:rPr lang="en-US" sz="2800" dirty="0" err="1"/>
              <a:t>Taocier</a:t>
            </a:r>
            <a:r>
              <a:rPr lang="en-US" sz="2800" dirty="0" smtClean="0"/>
              <a:t>”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BE PROFESSIONAL !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Questions?</a:t>
            </a:r>
          </a:p>
          <a:p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41" y="1219200"/>
            <a:ext cx="5638800" cy="52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1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10988"/>
            <a:ext cx="7620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Professor Marina </a:t>
            </a:r>
            <a:r>
              <a:rPr lang="en-US" sz="4800" b="1" dirty="0" err="1"/>
              <a:t>Meila</a:t>
            </a:r>
            <a:endParaRPr lang="en-US" sz="4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MS or PhD</a:t>
            </a:r>
            <a:r>
              <a:rPr lang="en-US" dirty="0" smtClean="0"/>
              <a:t>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[Why go to grad school?]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/>
              <a:t>[</a:t>
            </a:r>
            <a:r>
              <a:rPr lang="en-US" dirty="0"/>
              <a:t>About me]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is expected of a PhD student?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(*) able to learn difficult material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(**) able to do research - use material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invent, be original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be curious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enjoy it </a:t>
            </a:r>
            <a:r>
              <a:rPr lang="en-US" dirty="0" smtClean="0"/>
              <a:t>all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be organized - there will be big demands on your </a:t>
            </a:r>
            <a:r>
              <a:rPr lang="en-US" dirty="0" smtClean="0"/>
              <a:t>time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writing/presentation skills/ collaboration/communication </a:t>
            </a:r>
            <a:r>
              <a:rPr lang="en-US" dirty="0" smtClean="0"/>
              <a:t>skills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language (if you are foreign)</a:t>
            </a:r>
          </a:p>
          <a:p>
            <a:pPr lvl="0" algn="ctr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dirty="0"/>
          </a:p>
          <a:p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How to choose a program; Research your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universities</a:t>
            </a:r>
          </a:p>
          <a:p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aim high - better/higher ranked is [generally] </a:t>
            </a:r>
            <a:r>
              <a:rPr lang="en-US" dirty="0" smtClean="0"/>
              <a:t>better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good fit with your area (of research)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home pages of professors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what are their declared areas of research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read/skim their </a:t>
            </a:r>
            <a:r>
              <a:rPr lang="en-US" dirty="0" smtClean="0"/>
              <a:t>papers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notice if they have students or not - where do their students go</a:t>
            </a:r>
            <a:r>
              <a:rPr lang="en-US" dirty="0" smtClean="0"/>
              <a:t>?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departmental pages on research topics, list of RA-ships for </a:t>
            </a:r>
            <a:r>
              <a:rPr lang="en-US" dirty="0" smtClean="0"/>
              <a:t>students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graduate requirements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find people you know who are now grad students - find out from them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are they well advised? happy?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how did they get in? what can they advise you?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941" y="533400"/>
            <a:ext cx="7620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Your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application</a:t>
            </a: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u="sng" dirty="0"/>
              <a:t>Tests</a:t>
            </a:r>
            <a:r>
              <a:rPr lang="en-US" dirty="0"/>
              <a:t> - prepare, take practice tests, don't </a:t>
            </a:r>
            <a:r>
              <a:rPr lang="en-US" dirty="0" smtClean="0"/>
              <a:t>overdo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GRE general - not very informative, unless you do </a:t>
            </a:r>
            <a:r>
              <a:rPr lang="en-US" dirty="0" smtClean="0"/>
              <a:t>poorly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subject test (Math, CS) - important for Math, CS, Physics?, </a:t>
            </a:r>
            <a:r>
              <a:rPr lang="en-US" dirty="0" err="1"/>
              <a:t>Mech</a:t>
            </a:r>
            <a:r>
              <a:rPr lang="en-US" dirty="0"/>
              <a:t> </a:t>
            </a:r>
            <a:r>
              <a:rPr lang="en-US" dirty="0" err="1" smtClean="0"/>
              <a:t>Eng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not informative for Stat, (EE??)(unless you do very well)</a:t>
            </a:r>
          </a:p>
          <a:p>
            <a:pPr lvl="1"/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59</TotalTime>
  <Words>1711</Words>
  <Application>Microsoft Office PowerPoint</Application>
  <PresentationFormat>On-screen Show (4:3)</PresentationFormat>
  <Paragraphs>295</Paragraphs>
  <Slides>37</Slides>
  <Notes>12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Composite</vt:lpstr>
      <vt:lpstr>Median</vt:lpstr>
      <vt:lpstr>KINGSTON:Figure2(ppt).doc!OLE_LINK11</vt:lpstr>
      <vt:lpstr>KINGSTON:Figure2(ppt).doc!OLE_LINK17</vt:lpstr>
      <vt:lpstr>KINGSTON:Figure2(ppt).doc!OLE_LINK18</vt:lpstr>
      <vt:lpstr>KINGSTON:Figure3(ppt).doc!OLE_LINK7</vt:lpstr>
      <vt:lpstr>KINGSTON:Figure3(ppt).doc!OLE_LINK8</vt:lpstr>
      <vt:lpstr>KINGSTON:Figure3(ppt).doc!OLE_LINK16</vt:lpstr>
      <vt:lpstr>KINGSTON:Figure3(ppt).doc!OLE_LINK7</vt:lpstr>
      <vt:lpstr>!OLE_LINK7</vt:lpstr>
      <vt:lpstr>!OLE_LINK8</vt:lpstr>
      <vt:lpstr>!OLE_LINK10</vt:lpstr>
      <vt:lpstr>Chart</vt:lpstr>
      <vt:lpstr>Equation</vt:lpstr>
      <vt:lpstr>Graduate School Information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measuring teacher quality and investigating teacher layoffs</vt:lpstr>
      <vt:lpstr>How do you measure teacher quality?</vt:lpstr>
      <vt:lpstr>PowerPoint Presentation</vt:lpstr>
      <vt:lpstr>Value-Added Modeling</vt:lpstr>
      <vt:lpstr>Value-Added Modeling</vt:lpstr>
      <vt:lpstr>Layoff Study (Goldhaber and Theobald 2011, in review at JPAM, policy version published in Education Next)</vt:lpstr>
      <vt:lpstr>Distribution of Teacher Effectiveness</vt:lpstr>
      <vt:lpstr>Distribution of Teacher Effectiveness</vt:lpstr>
      <vt:lpstr>Simulation of effectiveness-based layoffs</vt:lpstr>
      <vt:lpstr>Distribution of Teacher Effectiveness</vt:lpstr>
      <vt:lpstr>Distribution of Teacher Effectiveness</vt:lpstr>
      <vt:lpstr>What about the following year?</vt:lpstr>
      <vt:lpstr>What about the following year?</vt:lpstr>
      <vt:lpstr>Conclusions</vt:lpstr>
      <vt:lpstr>Acknowledgements</vt:lpstr>
      <vt:lpstr>Backup Slides</vt:lpstr>
      <vt:lpstr>Q2: Implications of RIF Notices </vt:lpstr>
      <vt:lpstr>Marginal Effects: Linear effects</vt:lpstr>
      <vt:lpstr>Marginal Effects: Non-linear effects</vt:lpstr>
      <vt:lpstr>Marginal Effects: Including effectiveness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School Information Session</dc:title>
  <dc:creator>Nancy Ran Xu</dc:creator>
  <cp:lastModifiedBy>Nancy Ran Xu</cp:lastModifiedBy>
  <cp:revision>7</cp:revision>
  <dcterms:created xsi:type="dcterms:W3CDTF">2011-10-19T06:50:09Z</dcterms:created>
  <dcterms:modified xsi:type="dcterms:W3CDTF">2011-10-19T07:49:40Z</dcterms:modified>
</cp:coreProperties>
</file>